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697" r:id="rId2"/>
  </p:sldMasterIdLst>
  <p:sldIdLst>
    <p:sldId id="256" r:id="rId3"/>
    <p:sldId id="285" r:id="rId4"/>
    <p:sldId id="259" r:id="rId5"/>
    <p:sldId id="257" r:id="rId6"/>
    <p:sldId id="260" r:id="rId7"/>
    <p:sldId id="261" r:id="rId8"/>
    <p:sldId id="263" r:id="rId9"/>
    <p:sldId id="264" r:id="rId10"/>
    <p:sldId id="267" r:id="rId11"/>
    <p:sldId id="268" r:id="rId12"/>
    <p:sldId id="275" r:id="rId13"/>
    <p:sldId id="276" r:id="rId14"/>
    <p:sldId id="277" r:id="rId15"/>
    <p:sldId id="269" r:id="rId16"/>
    <p:sldId id="270" r:id="rId17"/>
    <p:sldId id="273" r:id="rId18"/>
    <p:sldId id="272" r:id="rId19"/>
    <p:sldId id="274" r:id="rId20"/>
    <p:sldId id="278" r:id="rId21"/>
    <p:sldId id="279" r:id="rId22"/>
    <p:sldId id="280" r:id="rId23"/>
    <p:sldId id="283" r:id="rId24"/>
    <p:sldId id="284" r:id="rId25"/>
    <p:sldId id="281" r:id="rId26"/>
    <p:sldId id="282" r:id="rId27"/>
    <p:sldId id="265" r:id="rId28"/>
    <p:sldId id="266" r:id="rId29"/>
  </p:sldIdLst>
  <p:sldSz cx="9144000" cy="6858000" type="screen4x3"/>
  <p:notesSz cx="6858000" cy="9144000"/>
  <p:embeddedFontLst>
    <p:embeddedFont>
      <p:font typeface="Calibri" pitchFamily="34" charset="0"/>
      <p:regular r:id="rId30"/>
      <p:bold r:id="rId31"/>
      <p:italic r:id="rId32"/>
      <p:boldItalic r:id="rId33"/>
    </p:embeddedFont>
    <p:embeddedFont>
      <p:font typeface="CMMI12" pitchFamily="18" charset="0"/>
      <p:regular r:id="rId34"/>
    </p:embeddedFont>
    <p:embeddedFont>
      <p:font typeface="CMR12" pitchFamily="18" charset="0"/>
      <p:regular r:id="rId35"/>
    </p:embeddedFont>
    <p:embeddedFont>
      <p:font typeface="CMMIB10"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598" autoAdjust="0"/>
  </p:normalViewPr>
  <p:slideViewPr>
    <p:cSldViewPr>
      <p:cViewPr varScale="1">
        <p:scale>
          <a:sx n="129" d="100"/>
          <a:sy n="129" d="100"/>
        </p:scale>
        <p:origin x="-9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12/7/2012</a:t>
            </a:r>
          </a:p>
        </p:txBody>
      </p:sp>
      <p:sp>
        <p:nvSpPr>
          <p:cNvPr id="5" name="Footer Placeholder 4"/>
          <p:cNvSpPr>
            <a:spLocks noGrp="1"/>
          </p:cNvSpPr>
          <p:nvPr>
            <p:ph type="ftr" sz="quarter" idx="11"/>
          </p:nvPr>
        </p:nvSpPr>
        <p:spPr/>
        <p:txBody>
          <a:bodyPr/>
          <a:lstStyle/>
          <a:p>
            <a:r>
              <a:rPr lang="en-US" dirty="0" smtClean="0"/>
              <a:t>AGU 2012</a:t>
            </a:r>
            <a:endParaRPr lang="en-US" dirty="0"/>
          </a:p>
        </p:txBody>
      </p:sp>
      <p:sp>
        <p:nvSpPr>
          <p:cNvPr id="6" name="Slide Number Placeholder 5"/>
          <p:cNvSpPr>
            <a:spLocks noGrp="1"/>
          </p:cNvSpPr>
          <p:nvPr>
            <p:ph type="sldNum" sz="quarter" idx="12"/>
          </p:nvPr>
        </p:nvSpPr>
        <p:spPr>
          <a:xfrm>
            <a:off x="6324600" y="6400800"/>
            <a:ext cx="1371600" cy="365125"/>
          </a:xfrm>
        </p:spPr>
        <p:txBody>
          <a:bodyPr/>
          <a:lstStyle/>
          <a:p>
            <a:fld id="{A2FC19C2-C99A-4CCF-9455-622E46F3133D}" type="slidenum">
              <a:rPr lang="en-US" smtClean="0"/>
              <a:pPr/>
              <a:t>‹#›</a:t>
            </a:fld>
            <a:endParaRPr lang="en-US"/>
          </a:p>
        </p:txBody>
      </p:sp>
      <p:pic>
        <p:nvPicPr>
          <p:cNvPr id="1026" name="Picture 2" descr="G:\dump\150-ft_tower_logo_sm.gif"/>
          <p:cNvPicPr>
            <a:picLocks noChangeAspect="1" noChangeArrowheads="1"/>
          </p:cNvPicPr>
          <p:nvPr userDrawn="1"/>
        </p:nvPicPr>
        <p:blipFill>
          <a:blip r:embed="rId2" cstate="print"/>
          <a:srcRect/>
          <a:stretch>
            <a:fillRect/>
          </a:stretch>
        </p:blipFill>
        <p:spPr bwMode="auto">
          <a:xfrm>
            <a:off x="8382000" y="6096000"/>
            <a:ext cx="762000" cy="762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86F73-07E4-4A42-81B6-B1AB511FC323}"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86F73-07E4-4A42-81B6-B1AB511FC323}"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86F73-07E4-4A42-81B6-B1AB511FC323}"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86F73-07E4-4A42-81B6-B1AB511FC323}"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D4E8D7-B2CC-472B-B1D3-7A1AB0058DB7}"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4E8D7-B2CC-472B-B1D3-7A1AB0058DB7}"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4E8D7-B2CC-472B-B1D3-7A1AB0058DB7}"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D4E8D7-B2CC-472B-B1D3-7A1AB0058DB7}"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D4E8D7-B2CC-472B-B1D3-7A1AB0058DB7}"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D4E8D7-B2CC-472B-B1D3-7A1AB0058DB7}"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86F73-07E4-4A42-81B6-B1AB511FC323}"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4E8D7-B2CC-472B-B1D3-7A1AB0058DB7}"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4E8D7-B2CC-472B-B1D3-7A1AB0058DB7}"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4E8D7-B2CC-472B-B1D3-7A1AB0058DB7}"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4E8D7-B2CC-472B-B1D3-7A1AB0058DB7}"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4E8D7-B2CC-472B-B1D3-7A1AB0058DB7}"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70016-2737-4067-899F-8BFC9A071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86F73-07E4-4A42-81B6-B1AB511FC323}"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86F73-07E4-4A42-81B6-B1AB511FC323}"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86F73-07E4-4A42-81B6-B1AB511FC323}"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86F73-07E4-4A42-81B6-B1AB511FC323}"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86F73-07E4-4A42-81B6-B1AB511FC323}"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86F73-07E4-4A42-81B6-B1AB511FC323}"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86F73-07E4-4A42-81B6-B1AB511FC323}"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C19C2-C99A-4CCF-9455-622E46F313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86F73-07E4-4A42-81B6-B1AB511FC323}"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C19C2-C99A-4CCF-9455-622E46F313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709" r:id="rId2"/>
    <p:sldLayoutId id="2147483696"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4E8D7-B2CC-472B-B1D3-7A1AB0058DB7}"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0016-2737-4067-899F-8BFC9A071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Dynamics and Magnetics of the Solar Surface</a:t>
            </a:r>
            <a:endParaRPr lang="en-US" dirty="0"/>
          </a:p>
        </p:txBody>
      </p:sp>
      <p:sp>
        <p:nvSpPr>
          <p:cNvPr id="3" name="Subtitle 2"/>
          <p:cNvSpPr>
            <a:spLocks noGrp="1"/>
          </p:cNvSpPr>
          <p:nvPr>
            <p:ph type="subTitle" idx="1"/>
          </p:nvPr>
        </p:nvSpPr>
        <p:spPr>
          <a:xfrm>
            <a:off x="1219200" y="3200400"/>
            <a:ext cx="6934200" cy="1219200"/>
          </a:xfrm>
        </p:spPr>
        <p:txBody>
          <a:bodyPr/>
          <a:lstStyle/>
          <a:p>
            <a:r>
              <a:rPr lang="en-US" dirty="0" smtClean="0"/>
              <a:t>Is There a North/South Asymmetry?</a:t>
            </a:r>
          </a:p>
          <a:p>
            <a:r>
              <a:rPr lang="en-US" dirty="0" smtClean="0"/>
              <a:t>R. K. Ulrich, </a:t>
            </a:r>
            <a:r>
              <a:rPr lang="en-US" dirty="0" err="1" smtClean="0"/>
              <a:t>Tham</a:t>
            </a:r>
            <a:r>
              <a:rPr lang="en-US" dirty="0" smtClean="0"/>
              <a:t> Tran and J. E. Boyden</a:t>
            </a:r>
          </a:p>
        </p:txBody>
      </p:sp>
      <p:sp>
        <p:nvSpPr>
          <p:cNvPr id="4" name="TextBox 3"/>
          <p:cNvSpPr txBox="1"/>
          <p:nvPr/>
        </p:nvSpPr>
        <p:spPr>
          <a:xfrm>
            <a:off x="1371600" y="4648200"/>
            <a:ext cx="6781800" cy="1477328"/>
          </a:xfrm>
          <a:prstGeom prst="rect">
            <a:avLst/>
          </a:prstGeom>
          <a:noFill/>
        </p:spPr>
        <p:txBody>
          <a:bodyPr wrap="square" rtlCol="0">
            <a:spAutoFit/>
          </a:bodyPr>
          <a:lstStyle/>
          <a:p>
            <a:r>
              <a:rPr lang="en-US" dirty="0" smtClean="0"/>
              <a:t>This work has been supported recently by the NSF through grant AGS-0958779 and NASA through grants NNX09AB12G and HMI subcontract 16165880.  Over the years additional funding has come from these two agencies as well as the ONR and NOAA.</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Reduction</a:t>
            </a:r>
            <a:endParaRPr lang="en-US" dirty="0"/>
          </a:p>
        </p:txBody>
      </p:sp>
      <p:sp>
        <p:nvSpPr>
          <p:cNvPr id="3" name="Content Placeholder 2"/>
          <p:cNvSpPr>
            <a:spLocks noGrp="1"/>
          </p:cNvSpPr>
          <p:nvPr>
            <p:ph idx="1"/>
          </p:nvPr>
        </p:nvSpPr>
        <p:spPr/>
        <p:txBody>
          <a:bodyPr/>
          <a:lstStyle/>
          <a:p>
            <a:r>
              <a:rPr lang="en-US" dirty="0" smtClean="0"/>
              <a:t>Uses daily averages.</a:t>
            </a:r>
          </a:p>
          <a:p>
            <a:r>
              <a:rPr lang="en-US" dirty="0" smtClean="0"/>
              <a:t>Applies a correction for the magnetic effects</a:t>
            </a:r>
          </a:p>
          <a:p>
            <a:r>
              <a:rPr lang="en-US" dirty="0" smtClean="0"/>
              <a:t>Uses images 256 by 256 pixels</a:t>
            </a:r>
          </a:p>
          <a:p>
            <a:r>
              <a:rPr lang="en-US" dirty="0" smtClean="0"/>
              <a:t>Bins result to 2 degree bins in latitude.</a:t>
            </a:r>
          </a:p>
          <a:p>
            <a:r>
              <a:rPr lang="en-US" dirty="0" smtClean="0"/>
              <a:t>Starts in 1986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dirty="0" smtClean="0"/>
              <a:t>Zonal Velocities, New Reduction</a:t>
            </a:r>
            <a:endParaRPr lang="en-US" dirty="0"/>
          </a:p>
        </p:txBody>
      </p:sp>
      <p:pic>
        <p:nvPicPr>
          <p:cNvPr id="4" name="Content Placeholder 3" descr="vzonal_new_reduction_nopelt.png"/>
          <p:cNvPicPr>
            <a:picLocks noGrp="1" noChangeAspect="1"/>
          </p:cNvPicPr>
          <p:nvPr>
            <p:ph idx="1"/>
          </p:nvPr>
        </p:nvPicPr>
        <p:blipFill>
          <a:blip r:embed="rId2" cstate="print"/>
          <a:stretch>
            <a:fillRect/>
          </a:stretch>
        </p:blipFill>
        <p:spPr>
          <a:xfrm>
            <a:off x="838200" y="990600"/>
            <a:ext cx="7487981" cy="4525963"/>
          </a:xfrm>
        </p:spPr>
      </p:pic>
      <p:sp>
        <p:nvSpPr>
          <p:cNvPr id="5" name="TextBox 4"/>
          <p:cNvSpPr txBox="1"/>
          <p:nvPr/>
        </p:nvSpPr>
        <p:spPr>
          <a:xfrm>
            <a:off x="609600" y="5638800"/>
            <a:ext cx="8001000" cy="646331"/>
          </a:xfrm>
          <a:prstGeom prst="rect">
            <a:avLst/>
          </a:prstGeom>
          <a:noFill/>
        </p:spPr>
        <p:txBody>
          <a:bodyPr wrap="square" rtlCol="0">
            <a:spAutoFit/>
          </a:bodyPr>
          <a:lstStyle/>
          <a:p>
            <a:r>
              <a:rPr lang="en-US" dirty="0" smtClean="0"/>
              <a:t>This result is without any velocity flat field and is very similar to the result from the old reduction, also without any flat field.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Comparison between old and new</a:t>
            </a:r>
            <a:endParaRPr lang="en-US" dirty="0"/>
          </a:p>
        </p:txBody>
      </p:sp>
      <p:pic>
        <p:nvPicPr>
          <p:cNvPr id="4" name="Content Placeholder 3" descr="Compare_vzonal.png"/>
          <p:cNvPicPr>
            <a:picLocks noGrp="1" noChangeAspect="1"/>
          </p:cNvPicPr>
          <p:nvPr>
            <p:ph idx="1"/>
          </p:nvPr>
        </p:nvPicPr>
        <p:blipFill>
          <a:blip r:embed="rId2" cstate="print"/>
          <a:stretch>
            <a:fillRect/>
          </a:stretch>
        </p:blipFill>
        <p:spPr>
          <a:xfrm>
            <a:off x="1143000" y="1142999"/>
            <a:ext cx="7162800" cy="550670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p:txBody>
          <a:bodyPr/>
          <a:lstStyle/>
          <a:p>
            <a:r>
              <a:rPr lang="en-US" dirty="0" smtClean="0"/>
              <a:t>The old and new reductions both show the more rapid rotation of the southern hemisphere.</a:t>
            </a:r>
          </a:p>
          <a:p>
            <a:r>
              <a:rPr lang="en-US" dirty="0" smtClean="0"/>
              <a:t>The pattern has been significantly altered by the fact that the </a:t>
            </a:r>
            <a:r>
              <a:rPr lang="en-US" spc="600" dirty="0" smtClean="0">
                <a:latin typeface="Symbol" pitchFamily="18" charset="2"/>
              </a:rPr>
              <a:t>W</a:t>
            </a:r>
            <a:r>
              <a:rPr lang="en-US" spc="600" dirty="0" smtClean="0"/>
              <a:t>=</a:t>
            </a:r>
            <a:r>
              <a:rPr lang="en-US" dirty="0" smtClean="0">
                <a:latin typeface="CMMI12"/>
              </a:rPr>
              <a:t>A</a:t>
            </a:r>
            <a:r>
              <a:rPr lang="en-US" dirty="0" smtClean="0"/>
              <a:t> + </a:t>
            </a:r>
            <a:r>
              <a:rPr lang="en-US" spc="600" dirty="0" smtClean="0">
                <a:latin typeface="CMMI12"/>
              </a:rPr>
              <a:t>B</a:t>
            </a:r>
            <a:r>
              <a:rPr lang="en-US" dirty="0" smtClean="0">
                <a:latin typeface="CMR12"/>
              </a:rPr>
              <a:t>cos</a:t>
            </a:r>
            <a:r>
              <a:rPr lang="en-US" sz="3600" baseline="30000" dirty="0">
                <a:latin typeface="CMMI12"/>
              </a:rPr>
              <a:t>2</a:t>
            </a:r>
            <a:r>
              <a:rPr lang="en-US" dirty="0" smtClean="0">
                <a:latin typeface="CMMI12"/>
              </a:rPr>
              <a:t>b</a:t>
            </a:r>
            <a:r>
              <a:rPr lang="en-US" dirty="0" smtClean="0"/>
              <a:t> + </a:t>
            </a:r>
            <a:r>
              <a:rPr lang="en-US" spc="600" dirty="0" smtClean="0">
                <a:latin typeface="CMMI12"/>
              </a:rPr>
              <a:t>C</a:t>
            </a:r>
            <a:r>
              <a:rPr lang="en-US" dirty="0" smtClean="0">
                <a:latin typeface="CMR12"/>
              </a:rPr>
              <a:t>cos</a:t>
            </a:r>
            <a:r>
              <a:rPr lang="en-US" sz="3600" baseline="30000" dirty="0" smtClean="0">
                <a:latin typeface="CMMI12"/>
              </a:rPr>
              <a:t>4</a:t>
            </a:r>
            <a:r>
              <a:rPr lang="en-US" dirty="0" smtClean="0">
                <a:latin typeface="CMMI12" pitchFamily="18" charset="0"/>
              </a:rPr>
              <a:t>b</a:t>
            </a:r>
            <a:r>
              <a:rPr lang="en-US" dirty="0" smtClean="0"/>
              <a:t> formula does not accurately describe the actual rotation curve.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fontScale="90000"/>
          </a:bodyPr>
          <a:lstStyle/>
          <a:p>
            <a:r>
              <a:rPr lang="en-US" dirty="0" err="1" smtClean="0"/>
              <a:t>Torsional</a:t>
            </a:r>
            <a:r>
              <a:rPr lang="en-US" dirty="0" smtClean="0"/>
              <a:t> Oscillations, new reduction after flat field</a:t>
            </a:r>
            <a:endParaRPr lang="en-US" dirty="0"/>
          </a:p>
        </p:txBody>
      </p:sp>
      <p:pic>
        <p:nvPicPr>
          <p:cNvPr id="4" name="Content Placeholder 3" descr="vzonal_new_reduction.png"/>
          <p:cNvPicPr>
            <a:picLocks noGrp="1" noChangeAspect="1"/>
          </p:cNvPicPr>
          <p:nvPr>
            <p:ph idx="1"/>
          </p:nvPr>
        </p:nvPicPr>
        <p:blipFill>
          <a:blip r:embed="rId2" cstate="print"/>
          <a:stretch>
            <a:fillRect/>
          </a:stretch>
        </p:blipFill>
        <p:spPr>
          <a:xfrm>
            <a:off x="990600" y="1143000"/>
            <a:ext cx="7219950" cy="4362450"/>
          </a:xfrm>
        </p:spPr>
      </p:pic>
      <p:sp>
        <p:nvSpPr>
          <p:cNvPr id="5" name="TextBox 4"/>
          <p:cNvSpPr txBox="1"/>
          <p:nvPr/>
        </p:nvSpPr>
        <p:spPr>
          <a:xfrm>
            <a:off x="838200" y="5715000"/>
            <a:ext cx="7467600" cy="369332"/>
          </a:xfrm>
          <a:prstGeom prst="rect">
            <a:avLst/>
          </a:prstGeom>
          <a:noFill/>
        </p:spPr>
        <p:txBody>
          <a:bodyPr wrap="square" rtlCol="0">
            <a:spAutoFit/>
          </a:bodyPr>
          <a:lstStyle/>
          <a:p>
            <a:r>
              <a:rPr lang="en-US" dirty="0" smtClean="0"/>
              <a:t>The north/south asymmetry has now been eliminated by the flat fielding.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rsional_old.png"/>
          <p:cNvPicPr>
            <a:picLocks noGrp="1" noChangeAspect="1"/>
          </p:cNvPicPr>
          <p:nvPr>
            <p:ph idx="1"/>
          </p:nvPr>
        </p:nvPicPr>
        <p:blipFill>
          <a:blip r:embed="rId2" cstate="print"/>
          <a:stretch>
            <a:fillRect/>
          </a:stretch>
        </p:blipFill>
        <p:spPr>
          <a:xfrm>
            <a:off x="678088" y="76200"/>
            <a:ext cx="8084912" cy="3276600"/>
          </a:xfrm>
        </p:spPr>
      </p:pic>
      <p:pic>
        <p:nvPicPr>
          <p:cNvPr id="5" name="Picture 4" descr="vzonal_new_reduction.png"/>
          <p:cNvPicPr>
            <a:picLocks noChangeAspect="1"/>
          </p:cNvPicPr>
          <p:nvPr/>
        </p:nvPicPr>
        <p:blipFill>
          <a:blip r:embed="rId3" cstate="print"/>
          <a:stretch>
            <a:fillRect/>
          </a:stretch>
        </p:blipFill>
        <p:spPr>
          <a:xfrm>
            <a:off x="2667000" y="3352800"/>
            <a:ext cx="6477001" cy="3498942"/>
          </a:xfrm>
          <a:prstGeom prst="rect">
            <a:avLst/>
          </a:prstGeom>
        </p:spPr>
      </p:pic>
      <p:sp>
        <p:nvSpPr>
          <p:cNvPr id="7" name="TextBox 6"/>
          <p:cNvSpPr txBox="1"/>
          <p:nvPr/>
        </p:nvSpPr>
        <p:spPr>
          <a:xfrm>
            <a:off x="228600" y="3886200"/>
            <a:ext cx="2286000" cy="2554545"/>
          </a:xfrm>
          <a:prstGeom prst="rect">
            <a:avLst/>
          </a:prstGeom>
          <a:noFill/>
        </p:spPr>
        <p:txBody>
          <a:bodyPr wrap="square" rtlCol="0">
            <a:spAutoFit/>
          </a:bodyPr>
          <a:lstStyle/>
          <a:p>
            <a:r>
              <a:rPr lang="en-US" sz="3200" dirty="0" smtClean="0"/>
              <a:t>The old flat field was based on data prior to 1986.</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smtClean="0"/>
              <a:t>The North/South asymmetry in the flat fielded new reduction</a:t>
            </a:r>
            <a:endParaRPr lang="en-US" dirty="0"/>
          </a:p>
        </p:txBody>
      </p:sp>
      <p:pic>
        <p:nvPicPr>
          <p:cNvPr id="4" name="Content Placeholder 3" descr="Torsional_Oscillation_NmS.png"/>
          <p:cNvPicPr>
            <a:picLocks noGrp="1" noChangeAspect="1"/>
          </p:cNvPicPr>
          <p:nvPr>
            <p:ph idx="1"/>
          </p:nvPr>
        </p:nvPicPr>
        <p:blipFill>
          <a:blip r:embed="rId2" cstate="print"/>
          <a:stretch>
            <a:fillRect/>
          </a:stretch>
        </p:blipFill>
        <p:spPr>
          <a:xfrm>
            <a:off x="685800" y="1200150"/>
            <a:ext cx="7772400" cy="4362450"/>
          </a:xfrm>
        </p:spPr>
      </p:pic>
      <p:sp>
        <p:nvSpPr>
          <p:cNvPr id="5" name="TextBox 4"/>
          <p:cNvSpPr txBox="1"/>
          <p:nvPr/>
        </p:nvSpPr>
        <p:spPr>
          <a:xfrm>
            <a:off x="304800" y="5715000"/>
            <a:ext cx="8382000" cy="707886"/>
          </a:xfrm>
          <a:prstGeom prst="rect">
            <a:avLst/>
          </a:prstGeom>
          <a:noFill/>
        </p:spPr>
        <p:txBody>
          <a:bodyPr wrap="square" rtlCol="0">
            <a:spAutoFit/>
          </a:bodyPr>
          <a:lstStyle/>
          <a:p>
            <a:r>
              <a:rPr lang="en-US" sz="2000" dirty="0" smtClean="0"/>
              <a:t>The northern </a:t>
            </a:r>
            <a:r>
              <a:rPr lang="en-US" sz="2000" dirty="0" err="1" smtClean="0"/>
              <a:t>torsional</a:t>
            </a:r>
            <a:r>
              <a:rPr lang="en-US" sz="2000" dirty="0" smtClean="0"/>
              <a:t> band is faster than the southern band during periods when the </a:t>
            </a:r>
            <a:r>
              <a:rPr lang="en-US" sz="2000" dirty="0" err="1" smtClean="0"/>
              <a:t>torsional</a:t>
            </a:r>
            <a:r>
              <a:rPr lang="en-US" sz="2000" dirty="0" smtClean="0"/>
              <a:t> pulse is propagating toward the equator.</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a:t>
            </a:r>
            <a:r>
              <a:rPr lang="en-US" dirty="0" err="1" smtClean="0"/>
              <a:t>Meridional</a:t>
            </a:r>
            <a:r>
              <a:rPr lang="en-US" dirty="0" smtClean="0"/>
              <a:t> Circulation</a:t>
            </a:r>
            <a:endParaRPr lang="en-US" dirty="0"/>
          </a:p>
        </p:txBody>
      </p:sp>
      <p:pic>
        <p:nvPicPr>
          <p:cNvPr id="4" name="Content Placeholder 3" descr="Meridional.tif"/>
          <p:cNvPicPr>
            <a:picLocks noGrp="1" noChangeAspect="1"/>
          </p:cNvPicPr>
          <p:nvPr>
            <p:ph idx="1"/>
          </p:nvPr>
        </p:nvPicPr>
        <p:blipFill>
          <a:blip r:embed="rId2" cstate="print"/>
          <a:stretch>
            <a:fillRect/>
          </a:stretch>
        </p:blipFill>
        <p:spPr>
          <a:xfrm>
            <a:off x="609600" y="1066800"/>
            <a:ext cx="7924800" cy="3686175"/>
          </a:xfrm>
        </p:spPr>
      </p:pic>
      <p:sp>
        <p:nvSpPr>
          <p:cNvPr id="5" name="TextBox 4"/>
          <p:cNvSpPr txBox="1"/>
          <p:nvPr/>
        </p:nvSpPr>
        <p:spPr>
          <a:xfrm>
            <a:off x="381000" y="4953000"/>
            <a:ext cx="8458200" cy="923330"/>
          </a:xfrm>
          <a:prstGeom prst="rect">
            <a:avLst/>
          </a:prstGeom>
          <a:noFill/>
        </p:spPr>
        <p:txBody>
          <a:bodyPr wrap="square" rtlCol="0">
            <a:spAutoFit/>
          </a:bodyPr>
          <a:lstStyle/>
          <a:p>
            <a:r>
              <a:rPr lang="en-US" dirty="0" smtClean="0"/>
              <a:t>This figure summarizes the time and latitude dependence of the velocity in the </a:t>
            </a:r>
            <a:r>
              <a:rPr lang="en-US" dirty="0" err="1" smtClean="0"/>
              <a:t>meridional</a:t>
            </a:r>
            <a:r>
              <a:rPr lang="en-US" dirty="0" smtClean="0"/>
              <a:t> plane.  Notice the very low values in 2011.  The reversed cell is present for all cycles except for cycle 23.  The strength of the circulation was also greater for this cycle.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north/south asymmetry in the </a:t>
            </a:r>
            <a:r>
              <a:rPr lang="en-US" dirty="0" err="1" smtClean="0"/>
              <a:t>meridional</a:t>
            </a:r>
            <a:r>
              <a:rPr lang="en-US" dirty="0" smtClean="0"/>
              <a:t> circulation</a:t>
            </a:r>
            <a:endParaRPr lang="en-US" dirty="0"/>
          </a:p>
        </p:txBody>
      </p:sp>
      <p:pic>
        <p:nvPicPr>
          <p:cNvPr id="4" name="Content Placeholder 3" descr="Meridional_NpS.tif"/>
          <p:cNvPicPr>
            <a:picLocks noGrp="1" noChangeAspect="1"/>
          </p:cNvPicPr>
          <p:nvPr>
            <p:ph idx="1"/>
          </p:nvPr>
        </p:nvPicPr>
        <p:blipFill>
          <a:blip r:embed="rId2" cstate="print"/>
          <a:stretch>
            <a:fillRect/>
          </a:stretch>
        </p:blipFill>
        <p:spPr>
          <a:xfrm>
            <a:off x="685800" y="1828800"/>
            <a:ext cx="7886700" cy="2533650"/>
          </a:xfrm>
        </p:spPr>
      </p:pic>
      <p:sp>
        <p:nvSpPr>
          <p:cNvPr id="5" name="TextBox 4"/>
          <p:cNvSpPr txBox="1"/>
          <p:nvPr/>
        </p:nvSpPr>
        <p:spPr>
          <a:xfrm>
            <a:off x="533400" y="4800600"/>
            <a:ext cx="8077200" cy="923330"/>
          </a:xfrm>
          <a:prstGeom prst="rect">
            <a:avLst/>
          </a:prstGeom>
          <a:noFill/>
        </p:spPr>
        <p:txBody>
          <a:bodyPr wrap="square" rtlCol="0">
            <a:spAutoFit/>
          </a:bodyPr>
          <a:lstStyle/>
          <a:p>
            <a:r>
              <a:rPr lang="en-US" dirty="0" smtClean="0"/>
              <a:t>Over most of the period the South </a:t>
            </a:r>
            <a:r>
              <a:rPr lang="en-US" dirty="0" err="1" smtClean="0"/>
              <a:t>meridional</a:t>
            </a:r>
            <a:r>
              <a:rPr lang="en-US" dirty="0" smtClean="0"/>
              <a:t> circulation has been stronger than that in the North.  Since mid-2011, the north has developed a stronger zone in the active region latitudes.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Magnetic field</a:t>
            </a:r>
            <a:endParaRPr lang="en-US" dirty="0"/>
          </a:p>
        </p:txBody>
      </p:sp>
      <p:pic>
        <p:nvPicPr>
          <p:cNvPr id="4" name="Content Placeholder 3" descr="Magnetic_map.png"/>
          <p:cNvPicPr>
            <a:picLocks noGrp="1" noChangeAspect="1"/>
          </p:cNvPicPr>
          <p:nvPr>
            <p:ph idx="1"/>
          </p:nvPr>
        </p:nvPicPr>
        <p:blipFill>
          <a:blip r:embed="rId2" cstate="print"/>
          <a:stretch>
            <a:fillRect/>
          </a:stretch>
        </p:blipFill>
        <p:spPr>
          <a:xfrm>
            <a:off x="457200" y="1524000"/>
            <a:ext cx="8229600" cy="3441469"/>
          </a:xfrm>
        </p:spPr>
      </p:pic>
      <p:sp>
        <p:nvSpPr>
          <p:cNvPr id="5" name="TextBox 4"/>
          <p:cNvSpPr txBox="1"/>
          <p:nvPr/>
        </p:nvSpPr>
        <p:spPr>
          <a:xfrm>
            <a:off x="381000" y="5257800"/>
            <a:ext cx="8382000" cy="923330"/>
          </a:xfrm>
          <a:prstGeom prst="rect">
            <a:avLst/>
          </a:prstGeom>
          <a:noFill/>
        </p:spPr>
        <p:txBody>
          <a:bodyPr wrap="square" rtlCol="0">
            <a:spAutoFit/>
          </a:bodyPr>
          <a:lstStyle/>
          <a:p>
            <a:r>
              <a:rPr lang="en-US" dirty="0" smtClean="0"/>
              <a:t>The southern hemisphere polarity reversal has generally been behind the northern hemisphere reversal.  The southern hemisphere reversal has not begun for cycle 24 while the northern hemisphere reversal has begun to migrate toward the pole.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normAutofit fontScale="90000"/>
          </a:bodyPr>
          <a:lstStyle/>
          <a:p>
            <a:r>
              <a:rPr lang="en-US" dirty="0" smtClean="0"/>
              <a:t>AGU Fall </a:t>
            </a:r>
            <a:r>
              <a:rPr lang="en-US" dirty="0" smtClean="0"/>
              <a:t>2012 ― Abstract# SH52C-01</a:t>
            </a:r>
            <a:endParaRPr lang="en-US" dirty="0"/>
          </a:p>
        </p:txBody>
      </p:sp>
      <p:sp>
        <p:nvSpPr>
          <p:cNvPr id="3" name="TextBox 2"/>
          <p:cNvSpPr txBox="1"/>
          <p:nvPr/>
        </p:nvSpPr>
        <p:spPr>
          <a:xfrm>
            <a:off x="457200" y="2057400"/>
            <a:ext cx="8305800" cy="3970318"/>
          </a:xfrm>
          <a:prstGeom prst="rect">
            <a:avLst/>
          </a:prstGeom>
          <a:noFill/>
        </p:spPr>
        <p:txBody>
          <a:bodyPr wrap="square" rtlCol="0">
            <a:spAutoFit/>
          </a:bodyPr>
          <a:lstStyle/>
          <a:p>
            <a:r>
              <a:rPr lang="en-US" dirty="0" smtClean="0"/>
              <a:t>The digital records of solar surface magnetic and velocity fields obtained a the 150-foot solar tower telescope at the Mt. Wilson Observatory have been analyzed with a consistent reduction method </a:t>
            </a:r>
            <a:r>
              <a:rPr lang="en-US" sz="1600" dirty="0" smtClean="0"/>
              <a:t>starting</a:t>
            </a:r>
            <a:r>
              <a:rPr lang="en-US" dirty="0" smtClean="0"/>
              <a:t> in July 1974. Digital records between 1967 and this date are part of the archive but are not yet reduced with current methods due to their coarser grain of digitization. This 38-year record allows a comparison of the current unusual cycle 24 with three prior cycles. For cycles 22 and 23 the southern hemisphere rotated faster than the northern hemisphere. Both hemispheres have slowed at the beginning of cycle 24 but the asymmetry has not changed substantially. The </a:t>
            </a:r>
            <a:r>
              <a:rPr lang="en-US" dirty="0" err="1" smtClean="0"/>
              <a:t>meridional</a:t>
            </a:r>
            <a:r>
              <a:rPr lang="en-US" dirty="0" smtClean="0"/>
              <a:t> circulation velocity has not shown such a strong asymmetry. The magnetic fields were stronger in the south for cycles 20 and 22 but not for cycle 23. Both north and south were weak for cycle 23. Polar field reversals in the south have lagged those in the north by intervals between 6 and 18 months. The north field reversal has occurred between June and August of 2012 but appears to be 12 to 24 months away in the south.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914400"/>
            <a:ext cx="3124200" cy="2438400"/>
          </a:xfrm>
        </p:spPr>
        <p:txBody>
          <a:bodyPr>
            <a:normAutofit/>
          </a:bodyPr>
          <a:lstStyle/>
          <a:p>
            <a:r>
              <a:rPr lang="en-US" dirty="0" smtClean="0">
                <a:latin typeface="CMMIB10" pitchFamily="18" charset="0"/>
              </a:rPr>
              <a:t>B</a:t>
            </a:r>
            <a:r>
              <a:rPr lang="en-US" sz="4600" baseline="-10000" dirty="0" smtClean="0">
                <a:latin typeface="CMMIB10" pitchFamily="18" charset="0"/>
              </a:rPr>
              <a:t>r</a:t>
            </a:r>
            <a:r>
              <a:rPr lang="en-US" dirty="0" smtClean="0"/>
              <a:t> versus time for six latitudes.</a:t>
            </a:r>
            <a:endParaRPr lang="en-US" dirty="0"/>
          </a:p>
        </p:txBody>
      </p:sp>
      <p:pic>
        <p:nvPicPr>
          <p:cNvPr id="4" name="Content Placeholder 3" descr="Br_compare.jpg"/>
          <p:cNvPicPr>
            <a:picLocks noGrp="1" noChangeAspect="1"/>
          </p:cNvPicPr>
          <p:nvPr>
            <p:ph idx="1"/>
          </p:nvPr>
        </p:nvPicPr>
        <p:blipFill>
          <a:blip r:embed="rId2" cstate="print"/>
          <a:stretch>
            <a:fillRect/>
          </a:stretch>
        </p:blipFill>
        <p:spPr>
          <a:xfrm>
            <a:off x="304800" y="457200"/>
            <a:ext cx="5910684" cy="5257800"/>
          </a:xfrm>
        </p:spPr>
      </p:pic>
      <p:sp>
        <p:nvSpPr>
          <p:cNvPr id="5" name="TextBox 4"/>
          <p:cNvSpPr txBox="1"/>
          <p:nvPr/>
        </p:nvSpPr>
        <p:spPr>
          <a:xfrm>
            <a:off x="381000" y="5943600"/>
            <a:ext cx="7467600" cy="646331"/>
          </a:xfrm>
          <a:prstGeom prst="rect">
            <a:avLst/>
          </a:prstGeom>
          <a:noFill/>
        </p:spPr>
        <p:txBody>
          <a:bodyPr wrap="square" rtlCol="0">
            <a:spAutoFit/>
          </a:bodyPr>
          <a:lstStyle/>
          <a:p>
            <a:r>
              <a:rPr lang="en-US" dirty="0" smtClean="0"/>
              <a:t>The differences between north and south are less than the differences from one cycle to the next.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a:bodyPr>
          <a:lstStyle/>
          <a:p>
            <a:r>
              <a:rPr lang="en-US" dirty="0" smtClean="0"/>
              <a:t>Times of polarity reversal</a:t>
            </a:r>
            <a:endParaRPr lang="en-US" dirty="0"/>
          </a:p>
        </p:txBody>
      </p:sp>
      <p:pic>
        <p:nvPicPr>
          <p:cNvPr id="4" name="Content Placeholder 3" descr="time.jpg"/>
          <p:cNvPicPr>
            <a:picLocks noGrp="1" noChangeAspect="1"/>
          </p:cNvPicPr>
          <p:nvPr>
            <p:ph idx="1"/>
          </p:nvPr>
        </p:nvPicPr>
        <p:blipFill>
          <a:blip r:embed="rId2" cstate="print"/>
          <a:stretch>
            <a:fillRect/>
          </a:stretch>
        </p:blipFill>
        <p:spPr>
          <a:xfrm>
            <a:off x="1371600" y="1143000"/>
            <a:ext cx="6211083" cy="4525963"/>
          </a:xfrm>
        </p:spPr>
      </p:pic>
      <p:sp>
        <p:nvSpPr>
          <p:cNvPr id="5" name="TextBox 4"/>
          <p:cNvSpPr txBox="1"/>
          <p:nvPr/>
        </p:nvSpPr>
        <p:spPr>
          <a:xfrm>
            <a:off x="838200" y="5791200"/>
            <a:ext cx="7239000" cy="646331"/>
          </a:xfrm>
          <a:prstGeom prst="rect">
            <a:avLst/>
          </a:prstGeom>
          <a:noFill/>
        </p:spPr>
        <p:txBody>
          <a:bodyPr wrap="square" rtlCol="0">
            <a:spAutoFit/>
          </a:bodyPr>
          <a:lstStyle/>
          <a:p>
            <a:r>
              <a:rPr lang="en-US" dirty="0" smtClean="0"/>
              <a:t>These are from </a:t>
            </a:r>
            <a:r>
              <a:rPr lang="en-US" dirty="0" err="1" smtClean="0"/>
              <a:t>spline</a:t>
            </a:r>
            <a:r>
              <a:rPr lang="en-US" dirty="0" smtClean="0"/>
              <a:t> fits to the </a:t>
            </a:r>
            <a:r>
              <a:rPr lang="en-US" dirty="0" smtClean="0">
                <a:latin typeface="CMMI12" pitchFamily="18" charset="0"/>
              </a:rPr>
              <a:t>B</a:t>
            </a:r>
            <a:r>
              <a:rPr lang="en-US" sz="1900" baseline="-10000" dirty="0" smtClean="0">
                <a:latin typeface="CMMI12" pitchFamily="18" charset="0"/>
              </a:rPr>
              <a:t>r</a:t>
            </a:r>
            <a:r>
              <a:rPr lang="en-US" dirty="0" smtClean="0"/>
              <a:t> </a:t>
            </a:r>
            <a:r>
              <a:rPr lang="en-US" dirty="0" err="1" smtClean="0"/>
              <a:t>vs</a:t>
            </a:r>
            <a:r>
              <a:rPr lang="en-US" dirty="0" smtClean="0"/>
              <a:t> time curves.  The zero crossing times are shown.  The dashed lines are </a:t>
            </a:r>
            <a:r>
              <a:rPr lang="en-US" smtClean="0"/>
              <a:t>the official times of solar maximum.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Details of the reversals, 21, 22</a:t>
            </a:r>
            <a:endParaRPr lang="en-US" dirty="0"/>
          </a:p>
        </p:txBody>
      </p:sp>
      <p:pic>
        <p:nvPicPr>
          <p:cNvPr id="4" name="Content Placeholder 3" descr="cycle21.jpg"/>
          <p:cNvPicPr>
            <a:picLocks noGrp="1" noChangeAspect="1"/>
          </p:cNvPicPr>
          <p:nvPr>
            <p:ph idx="1"/>
          </p:nvPr>
        </p:nvPicPr>
        <p:blipFill>
          <a:blip r:embed="rId2" cstate="print"/>
          <a:stretch>
            <a:fillRect/>
          </a:stretch>
        </p:blipFill>
        <p:spPr>
          <a:xfrm>
            <a:off x="533400" y="1219200"/>
            <a:ext cx="8229600" cy="2478648"/>
          </a:xfrm>
        </p:spPr>
      </p:pic>
      <p:pic>
        <p:nvPicPr>
          <p:cNvPr id="5" name="Picture 4" descr="cycle22.jpg"/>
          <p:cNvPicPr>
            <a:picLocks noChangeAspect="1"/>
          </p:cNvPicPr>
          <p:nvPr/>
        </p:nvPicPr>
        <p:blipFill>
          <a:blip r:embed="rId3" cstate="print"/>
          <a:stretch>
            <a:fillRect/>
          </a:stretch>
        </p:blipFill>
        <p:spPr>
          <a:xfrm>
            <a:off x="685800" y="3810000"/>
            <a:ext cx="7848600" cy="23638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Details of the reversals, 23, 24</a:t>
            </a:r>
            <a:endParaRPr lang="en-US" dirty="0"/>
          </a:p>
        </p:txBody>
      </p:sp>
      <p:pic>
        <p:nvPicPr>
          <p:cNvPr id="4" name="Content Placeholder 3" descr="cycle23.jpg"/>
          <p:cNvPicPr>
            <a:picLocks noGrp="1" noChangeAspect="1"/>
          </p:cNvPicPr>
          <p:nvPr>
            <p:ph idx="1"/>
          </p:nvPr>
        </p:nvPicPr>
        <p:blipFill>
          <a:blip r:embed="rId2" cstate="print"/>
          <a:stretch>
            <a:fillRect/>
          </a:stretch>
        </p:blipFill>
        <p:spPr>
          <a:xfrm>
            <a:off x="457200" y="1219200"/>
            <a:ext cx="8229600" cy="2478648"/>
          </a:xfrm>
        </p:spPr>
      </p:pic>
      <p:pic>
        <p:nvPicPr>
          <p:cNvPr id="5" name="Picture 4" descr="cycle24.jpg"/>
          <p:cNvPicPr>
            <a:picLocks noChangeAspect="1"/>
          </p:cNvPicPr>
          <p:nvPr/>
        </p:nvPicPr>
        <p:blipFill>
          <a:blip r:embed="rId3" cstate="print"/>
          <a:stretch>
            <a:fillRect/>
          </a:stretch>
        </p:blipFill>
        <p:spPr>
          <a:xfrm>
            <a:off x="457200" y="3810000"/>
            <a:ext cx="8229600" cy="247864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rotation rate as measured at MWO is greater in the southern hemisphere than in the northern hemisphere by  2 to 4 m/s.</a:t>
            </a:r>
          </a:p>
          <a:p>
            <a:r>
              <a:rPr lang="en-US" dirty="0" smtClean="0"/>
              <a:t>The </a:t>
            </a:r>
            <a:r>
              <a:rPr lang="en-US" dirty="0" err="1" smtClean="0"/>
              <a:t>meridional</a:t>
            </a:r>
            <a:r>
              <a:rPr lang="en-US" dirty="0" smtClean="0"/>
              <a:t> circulation (MC) in the active latitudes is more often stronger in the south than the north.</a:t>
            </a:r>
          </a:p>
          <a:p>
            <a:r>
              <a:rPr lang="en-US" dirty="0" smtClean="0"/>
              <a:t>Recently the MC is stronger in the north.</a:t>
            </a:r>
          </a:p>
          <a:p>
            <a:r>
              <a:rPr lang="en-US" dirty="0" smtClean="0"/>
              <a:t>The reversed cell at high latitudes is present for all cycles except cycle 23.</a:t>
            </a:r>
          </a:p>
          <a:p>
            <a:r>
              <a:rPr lang="en-US" dirty="0" smtClean="0"/>
              <a:t>The strength of MC was very low during the extended minimum between cycles 23 and 24.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15962"/>
          </a:xfrm>
        </p:spPr>
        <p:txBody>
          <a:bodyPr>
            <a:normAutofit fontScale="90000"/>
          </a:bodyPr>
          <a:lstStyle/>
          <a:p>
            <a:r>
              <a:rPr lang="en-US" dirty="0" smtClean="0"/>
              <a:t>Summary (cont.)</a:t>
            </a:r>
            <a:endParaRPr lang="en-US" dirty="0"/>
          </a:p>
        </p:txBody>
      </p:sp>
      <p:sp>
        <p:nvSpPr>
          <p:cNvPr id="3" name="Content Placeholder 2"/>
          <p:cNvSpPr>
            <a:spLocks noGrp="1"/>
          </p:cNvSpPr>
          <p:nvPr>
            <p:ph idx="1"/>
          </p:nvPr>
        </p:nvSpPr>
        <p:spPr>
          <a:xfrm>
            <a:off x="457200" y="1066800"/>
            <a:ext cx="8229600" cy="5181600"/>
          </a:xfrm>
        </p:spPr>
        <p:txBody>
          <a:bodyPr>
            <a:normAutofit fontScale="92500" lnSpcReduction="10000"/>
          </a:bodyPr>
          <a:lstStyle/>
          <a:p>
            <a:r>
              <a:rPr lang="en-US" dirty="0" smtClean="0"/>
              <a:t>The high latitude magnetic fields are more alike north and south than they are from one cycle to the next.</a:t>
            </a:r>
          </a:p>
          <a:p>
            <a:r>
              <a:rPr lang="en-US" dirty="0" smtClean="0"/>
              <a:t>The most noticeable difference between north and south is the time lag of the south by 6 to 18 months during periods when the polar field reversal occurs.</a:t>
            </a:r>
          </a:p>
          <a:p>
            <a:r>
              <a:rPr lang="en-US" dirty="0" smtClean="0"/>
              <a:t>The weakness of the polar fields during cycle 23, the weakness of the </a:t>
            </a:r>
            <a:r>
              <a:rPr lang="en-US" dirty="0" err="1" smtClean="0"/>
              <a:t>meridional</a:t>
            </a:r>
            <a:r>
              <a:rPr lang="en-US" dirty="0" smtClean="0"/>
              <a:t> circulation and the slowness of the reversal during cycle 24 are striking features of recent solar cycles.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Rotation Derived at Step 1</a:t>
            </a:r>
            <a:endParaRPr lang="en-US" dirty="0"/>
          </a:p>
        </p:txBody>
      </p:sp>
      <p:pic>
        <p:nvPicPr>
          <p:cNvPr id="4" name="Content Placeholder 3" descr="Rotation_rate_diff.jpg"/>
          <p:cNvPicPr>
            <a:picLocks noGrp="1" noChangeAspect="1"/>
          </p:cNvPicPr>
          <p:nvPr>
            <p:ph idx="1"/>
          </p:nvPr>
        </p:nvPicPr>
        <p:blipFill>
          <a:blip r:embed="rId2" cstate="print"/>
          <a:stretch>
            <a:fillRect/>
          </a:stretch>
        </p:blipFill>
        <p:spPr>
          <a:xfrm>
            <a:off x="822960" y="1005840"/>
            <a:ext cx="7493375" cy="4525963"/>
          </a:xfrm>
        </p:spPr>
      </p:pic>
      <p:sp>
        <p:nvSpPr>
          <p:cNvPr id="5" name="TextBox 4"/>
          <p:cNvSpPr txBox="1"/>
          <p:nvPr/>
        </p:nvSpPr>
        <p:spPr>
          <a:xfrm>
            <a:off x="762000" y="5562600"/>
            <a:ext cx="7543800" cy="1200329"/>
          </a:xfrm>
          <a:prstGeom prst="rect">
            <a:avLst/>
          </a:prstGeom>
          <a:noFill/>
        </p:spPr>
        <p:txBody>
          <a:bodyPr wrap="square" rtlCol="0">
            <a:spAutoFit/>
          </a:bodyPr>
          <a:lstStyle/>
          <a:p>
            <a:r>
              <a:rPr lang="en-US" dirty="0" smtClean="0"/>
              <a:t>During the initial step 1 reduction, the velocities are fit to a 4 parameter function, one parameter of which is the solid body rotation </a:t>
            </a:r>
            <a:r>
              <a:rPr lang="en-US" dirty="0" smtClean="0">
                <a:latin typeface="CMMI12" pitchFamily="18" charset="0"/>
              </a:rPr>
              <a:t>A</a:t>
            </a:r>
            <a:r>
              <a:rPr lang="en-US" dirty="0" smtClean="0"/>
              <a:t>.  This parameter is fit with all the data and with four subsets: the north, south, east and west hemispheres.  The above plot shows the difference </a:t>
            </a:r>
            <a:r>
              <a:rPr lang="en-US" dirty="0" smtClean="0">
                <a:latin typeface="CMMI12" pitchFamily="18" charset="0"/>
              </a:rPr>
              <a:t>A</a:t>
            </a:r>
            <a:r>
              <a:rPr lang="en-US" sz="1900" baseline="-10000" dirty="0" smtClean="0">
                <a:latin typeface="CMMI12" pitchFamily="18" charset="0"/>
              </a:rPr>
              <a:t>N</a:t>
            </a:r>
            <a:r>
              <a:rPr lang="en-US" dirty="0" smtClean="0"/>
              <a:t> – </a:t>
            </a:r>
            <a:r>
              <a:rPr lang="en-US" dirty="0" smtClean="0">
                <a:latin typeface="CMMI12" pitchFamily="18" charset="0"/>
              </a:rPr>
              <a:t>A</a:t>
            </a:r>
            <a:r>
              <a:rPr lang="en-US" sz="1900" baseline="-10000" dirty="0" smtClean="0">
                <a:latin typeface="CMMI12" pitchFamily="18" charset="0"/>
              </a:rPr>
              <a:t>S</a:t>
            </a:r>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normAutofit fontScale="90000"/>
          </a:bodyPr>
          <a:lstStyle/>
          <a:p>
            <a:r>
              <a:rPr lang="en-US" dirty="0" smtClean="0"/>
              <a:t>Rotation Derived at Step 1 restricted to times of large </a:t>
            </a:r>
            <a:r>
              <a:rPr lang="en-US" dirty="0" smtClean="0">
                <a:latin typeface="Symbol" pitchFamily="18" charset="2"/>
              </a:rPr>
              <a:t>|</a:t>
            </a:r>
            <a:r>
              <a:rPr lang="en-US" dirty="0" smtClean="0">
                <a:latin typeface="CMMIB10" pitchFamily="18" charset="0"/>
              </a:rPr>
              <a:t>b</a:t>
            </a:r>
            <a:r>
              <a:rPr lang="en-US" sz="4700" baseline="-10000" dirty="0" smtClean="0">
                <a:latin typeface="CMMIB10" pitchFamily="18" charset="0"/>
              </a:rPr>
              <a:t>0</a:t>
            </a:r>
            <a:r>
              <a:rPr lang="en-US" dirty="0" smtClean="0">
                <a:latin typeface="Symbol" pitchFamily="18" charset="2"/>
              </a:rPr>
              <a:t>|</a:t>
            </a:r>
            <a:endParaRPr lang="en-US" sz="4700" baseline="-10000" dirty="0">
              <a:latin typeface="CMMIB10" pitchFamily="18" charset="0"/>
            </a:endParaRPr>
          </a:p>
        </p:txBody>
      </p:sp>
      <p:pic>
        <p:nvPicPr>
          <p:cNvPr id="4" name="Content Placeholder 3" descr="Rotation_rate_diff_restricted.jpg"/>
          <p:cNvPicPr>
            <a:picLocks noGrp="1" noChangeAspect="1"/>
          </p:cNvPicPr>
          <p:nvPr>
            <p:ph idx="1"/>
          </p:nvPr>
        </p:nvPicPr>
        <p:blipFill>
          <a:blip r:embed="rId2" cstate="print"/>
          <a:stretch>
            <a:fillRect/>
          </a:stretch>
        </p:blipFill>
        <p:spPr>
          <a:xfrm>
            <a:off x="990599" y="1159480"/>
            <a:ext cx="7239001" cy="4372322"/>
          </a:xfrm>
        </p:spPr>
      </p:pic>
      <p:sp>
        <p:nvSpPr>
          <p:cNvPr id="5" name="TextBox 4"/>
          <p:cNvSpPr txBox="1"/>
          <p:nvPr/>
        </p:nvSpPr>
        <p:spPr>
          <a:xfrm>
            <a:off x="838200" y="5486400"/>
            <a:ext cx="7467600" cy="1200329"/>
          </a:xfrm>
          <a:prstGeom prst="rect">
            <a:avLst/>
          </a:prstGeom>
          <a:noFill/>
        </p:spPr>
        <p:txBody>
          <a:bodyPr wrap="square" rtlCol="0">
            <a:spAutoFit/>
          </a:bodyPr>
          <a:lstStyle/>
          <a:p>
            <a:r>
              <a:rPr lang="en-US" dirty="0" smtClean="0"/>
              <a:t>This is the same as the previous slide but with the range of </a:t>
            </a:r>
            <a:r>
              <a:rPr lang="en-US" dirty="0" smtClean="0">
                <a:latin typeface="CMMI12" pitchFamily="18" charset="0"/>
              </a:rPr>
              <a:t>b</a:t>
            </a:r>
            <a:r>
              <a:rPr lang="en-US" sz="1900" baseline="-10000" dirty="0" smtClean="0">
                <a:latin typeface="CMMI12" pitchFamily="18" charset="0"/>
              </a:rPr>
              <a:t>0</a:t>
            </a:r>
            <a:r>
              <a:rPr lang="en-US" dirty="0" smtClean="0"/>
              <a:t> restricted to near maxima and minima.  These two slides suggest there is something in the initial fit that is influencing the rotation rate.  Near-limb, near-pole points are different for the two cases above.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question?</a:t>
            </a:r>
            <a:br>
              <a:rPr lang="en-US" dirty="0" smtClean="0"/>
            </a:br>
            <a:r>
              <a:rPr lang="en-US" dirty="0" smtClean="0"/>
              <a:t>What are the uncertainties?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do the hemispheres differ and can we learn anything from them?</a:t>
            </a:r>
          </a:p>
          <a:p>
            <a:r>
              <a:rPr lang="en-US" dirty="0" smtClean="0"/>
              <a:t>Doppler shifts </a:t>
            </a:r>
            <a:r>
              <a:rPr lang="en-US" dirty="0" err="1" smtClean="0"/>
              <a:t>vs</a:t>
            </a:r>
            <a:r>
              <a:rPr lang="en-US" dirty="0" smtClean="0"/>
              <a:t> magnetic fields – the issues are different.</a:t>
            </a:r>
          </a:p>
          <a:p>
            <a:r>
              <a:rPr lang="en-US" dirty="0" smtClean="0"/>
              <a:t>Different parts of the solar image pass through different optical paths.</a:t>
            </a:r>
          </a:p>
          <a:p>
            <a:r>
              <a:rPr lang="en-US" dirty="0" smtClean="0"/>
              <a:t>The North and South poles are as far apart as possible and typically pass through different air masses.</a:t>
            </a:r>
          </a:p>
          <a:p>
            <a:r>
              <a:rPr lang="en-US" dirty="0" smtClean="0"/>
              <a:t>Problems come from instrumental bias and earth atmosphere differences.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the MWO Project</a:t>
            </a:r>
            <a:endParaRPr lang="en-US" dirty="0"/>
          </a:p>
        </p:txBody>
      </p:sp>
      <p:sp>
        <p:nvSpPr>
          <p:cNvPr id="3" name="Content Placeholder 2"/>
          <p:cNvSpPr>
            <a:spLocks noGrp="1"/>
          </p:cNvSpPr>
          <p:nvPr>
            <p:ph idx="1"/>
          </p:nvPr>
        </p:nvSpPr>
        <p:spPr>
          <a:xfrm>
            <a:off x="304800" y="1600200"/>
            <a:ext cx="8534400" cy="4525963"/>
          </a:xfrm>
        </p:spPr>
        <p:txBody>
          <a:bodyPr>
            <a:normAutofit lnSpcReduction="10000"/>
          </a:bodyPr>
          <a:lstStyle/>
          <a:p>
            <a:r>
              <a:rPr lang="en-US" dirty="0" smtClean="0"/>
              <a:t>Digital </a:t>
            </a:r>
            <a:r>
              <a:rPr lang="en-US" dirty="0" err="1" smtClean="0"/>
              <a:t>magnetograms</a:t>
            </a:r>
            <a:r>
              <a:rPr lang="en-US" dirty="0" smtClean="0"/>
              <a:t> and </a:t>
            </a:r>
            <a:r>
              <a:rPr lang="en-US" dirty="0" err="1" smtClean="0"/>
              <a:t>Dopplergrams</a:t>
            </a:r>
            <a:r>
              <a:rPr lang="en-US" dirty="0" smtClean="0"/>
              <a:t> are available beginning 1967.</a:t>
            </a:r>
          </a:p>
          <a:p>
            <a:r>
              <a:rPr lang="en-US" dirty="0" smtClean="0"/>
              <a:t>The current reduction begins in July, 1974.</a:t>
            </a:r>
          </a:p>
          <a:p>
            <a:r>
              <a:rPr lang="en-US" dirty="0" smtClean="0"/>
              <a:t>Major instrument changes:</a:t>
            </a:r>
          </a:p>
          <a:p>
            <a:pPr lvl="1"/>
            <a:r>
              <a:rPr lang="en-US" dirty="0" smtClean="0"/>
              <a:t>1982 installed fiber-optic image </a:t>
            </a:r>
            <a:r>
              <a:rPr lang="en-US" dirty="0" err="1" smtClean="0"/>
              <a:t>reformattor</a:t>
            </a:r>
            <a:r>
              <a:rPr lang="en-US" dirty="0" smtClean="0"/>
              <a:t>.</a:t>
            </a:r>
          </a:p>
          <a:p>
            <a:pPr lvl="1"/>
            <a:r>
              <a:rPr lang="en-US" dirty="0" smtClean="0"/>
              <a:t>1986 began multiple observations per day (fast-grams).</a:t>
            </a:r>
          </a:p>
          <a:p>
            <a:pPr lvl="1"/>
            <a:r>
              <a:rPr lang="en-US" dirty="0" smtClean="0"/>
              <a:t>1991 changed the entrance slit size.</a:t>
            </a:r>
          </a:p>
          <a:p>
            <a:pPr lvl="1"/>
            <a:r>
              <a:rPr lang="en-US" dirty="0" smtClean="0"/>
              <a:t>1996 began 24-channel observations.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Velocity Reductions and </a:t>
            </a:r>
            <a:r>
              <a:rPr lang="en-US" dirty="0" err="1" smtClean="0"/>
              <a:t>Rereductions</a:t>
            </a:r>
            <a:endParaRPr lang="en-US" dirty="0"/>
          </a:p>
        </p:txBody>
      </p:sp>
      <p:sp>
        <p:nvSpPr>
          <p:cNvPr id="3" name="Content Placeholder 2"/>
          <p:cNvSpPr>
            <a:spLocks noGrp="1"/>
          </p:cNvSpPr>
          <p:nvPr>
            <p:ph idx="1"/>
          </p:nvPr>
        </p:nvSpPr>
        <p:spPr>
          <a:xfrm>
            <a:off x="1066800" y="1600200"/>
            <a:ext cx="7696200" cy="4525963"/>
          </a:xfrm>
        </p:spPr>
        <p:txBody>
          <a:bodyPr>
            <a:normAutofit/>
          </a:bodyPr>
          <a:lstStyle/>
          <a:p>
            <a:r>
              <a:rPr lang="en-US" dirty="0" smtClean="0"/>
              <a:t>The initial reduction removes:</a:t>
            </a:r>
          </a:p>
          <a:p>
            <a:pPr lvl="1"/>
            <a:r>
              <a:rPr lang="en-US" dirty="0" smtClean="0"/>
              <a:t>The effect of scattered light.</a:t>
            </a:r>
          </a:p>
          <a:p>
            <a:pPr lvl="1"/>
            <a:r>
              <a:rPr lang="en-US" dirty="0" smtClean="0"/>
              <a:t>A static differential rotation rate.</a:t>
            </a:r>
          </a:p>
          <a:p>
            <a:pPr lvl="1"/>
            <a:r>
              <a:rPr lang="en-US" dirty="0" smtClean="0"/>
              <a:t>A variable solid body rotation rate.</a:t>
            </a:r>
          </a:p>
          <a:p>
            <a:pPr lvl="1"/>
            <a:r>
              <a:rPr lang="en-US" dirty="0" smtClean="0"/>
              <a:t>A static </a:t>
            </a:r>
            <a:r>
              <a:rPr lang="en-US" dirty="0" err="1" smtClean="0"/>
              <a:t>meridional</a:t>
            </a:r>
            <a:r>
              <a:rPr lang="en-US" dirty="0" smtClean="0"/>
              <a:t> flow rate.</a:t>
            </a:r>
          </a:p>
          <a:p>
            <a:pPr lvl="1"/>
            <a:r>
              <a:rPr lang="en-US" dirty="0" smtClean="0"/>
              <a:t>A variable limb-shift function based on an equatorial band.</a:t>
            </a:r>
          </a:p>
        </p:txBody>
      </p:sp>
      <p:sp>
        <p:nvSpPr>
          <p:cNvPr id="4" name="TextBox 3"/>
          <p:cNvSpPr txBox="1"/>
          <p:nvPr/>
        </p:nvSpPr>
        <p:spPr>
          <a:xfrm>
            <a:off x="304800" y="6324600"/>
            <a:ext cx="8153400" cy="369332"/>
          </a:xfrm>
          <a:prstGeom prst="rect">
            <a:avLst/>
          </a:prstGeom>
          <a:noFill/>
        </p:spPr>
        <p:txBody>
          <a:bodyPr wrap="square" rtlCol="0">
            <a:spAutoFit/>
          </a:bodyPr>
          <a:lstStyle/>
          <a:p>
            <a:r>
              <a:rPr lang="en-US" dirty="0" smtClean="0"/>
              <a:t>IDR means Interactive Data Reduction, MVI means magnetic, velocity and intensity.</a:t>
            </a:r>
            <a:endParaRPr lang="en-US" dirty="0"/>
          </a:p>
        </p:txBody>
      </p:sp>
      <p:sp>
        <p:nvSpPr>
          <p:cNvPr id="5" name="Rectangle 4"/>
          <p:cNvSpPr/>
          <p:nvPr/>
        </p:nvSpPr>
        <p:spPr>
          <a:xfrm>
            <a:off x="1066800" y="1524000"/>
            <a:ext cx="70104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2514600"/>
            <a:ext cx="838200" cy="369332"/>
          </a:xfrm>
          <a:prstGeom prst="rect">
            <a:avLst/>
          </a:prstGeom>
          <a:noFill/>
        </p:spPr>
        <p:txBody>
          <a:bodyPr wrap="square" rtlCol="0">
            <a:spAutoFit/>
          </a:bodyPr>
          <a:lstStyle/>
          <a:p>
            <a:r>
              <a:rPr lang="en-US" dirty="0" smtClean="0">
                <a:solidFill>
                  <a:srgbClr val="FF0000"/>
                </a:solidFill>
              </a:rPr>
              <a:t>Step 1</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Reductions (cont.)</a:t>
            </a:r>
            <a:endParaRPr lang="en-US" dirty="0"/>
          </a:p>
        </p:txBody>
      </p:sp>
      <p:sp>
        <p:nvSpPr>
          <p:cNvPr id="3" name="Content Placeholder 2"/>
          <p:cNvSpPr>
            <a:spLocks noGrp="1"/>
          </p:cNvSpPr>
          <p:nvPr>
            <p:ph idx="1"/>
          </p:nvPr>
        </p:nvSpPr>
        <p:spPr>
          <a:xfrm>
            <a:off x="1371600" y="990600"/>
            <a:ext cx="7696200" cy="5486400"/>
          </a:xfrm>
        </p:spPr>
        <p:txBody>
          <a:bodyPr>
            <a:normAutofit fontScale="92500" lnSpcReduction="20000"/>
          </a:bodyPr>
          <a:lstStyle/>
          <a:p>
            <a:r>
              <a:rPr lang="en-US" dirty="0" smtClean="0"/>
              <a:t>The Doppler images are further corrected by a flat-field derived from pre-1986 data.</a:t>
            </a:r>
          </a:p>
          <a:p>
            <a:r>
              <a:rPr lang="en-US" dirty="0" smtClean="0"/>
              <a:t>The old reduction images are 34 by 34 but are not square and do not include any magnetic correction except for a limit.</a:t>
            </a:r>
          </a:p>
          <a:p>
            <a:r>
              <a:rPr lang="en-US" dirty="0" smtClean="0"/>
              <a:t>The newer images are converted to 256 by 256 daily average arrays at a fixed time of day.</a:t>
            </a:r>
          </a:p>
          <a:p>
            <a:r>
              <a:rPr lang="en-US" dirty="0" smtClean="0"/>
              <a:t>The newer reduction does not apply the older flat field but can require a zero mean at each latitude.</a:t>
            </a:r>
          </a:p>
          <a:p>
            <a:r>
              <a:rPr lang="en-US" dirty="0" smtClean="0"/>
              <a:t>The newer reduction does apply a correction to the Doppler images based on magnetic field strength.</a:t>
            </a:r>
          </a:p>
        </p:txBody>
      </p:sp>
      <p:sp>
        <p:nvSpPr>
          <p:cNvPr id="4" name="Rectangle 3"/>
          <p:cNvSpPr/>
          <p:nvPr/>
        </p:nvSpPr>
        <p:spPr>
          <a:xfrm>
            <a:off x="1295400" y="914400"/>
            <a:ext cx="76200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676400"/>
            <a:ext cx="1295400" cy="523220"/>
          </a:xfrm>
          <a:prstGeom prst="rect">
            <a:avLst/>
          </a:prstGeom>
          <a:noFill/>
        </p:spPr>
        <p:txBody>
          <a:bodyPr wrap="square" rtlCol="0">
            <a:spAutoFit/>
          </a:bodyPr>
          <a:lstStyle/>
          <a:p>
            <a:r>
              <a:rPr lang="en-US" sz="2800" dirty="0" smtClean="0">
                <a:solidFill>
                  <a:srgbClr val="FF0000"/>
                </a:solidFill>
              </a:rPr>
              <a:t>Step 2A</a:t>
            </a:r>
            <a:endParaRPr lang="en-US" sz="2800" dirty="0">
              <a:solidFill>
                <a:srgbClr val="FF0000"/>
              </a:solidFill>
            </a:endParaRPr>
          </a:p>
        </p:txBody>
      </p:sp>
      <p:sp>
        <p:nvSpPr>
          <p:cNvPr id="6" name="Rectangle 5"/>
          <p:cNvSpPr/>
          <p:nvPr/>
        </p:nvSpPr>
        <p:spPr>
          <a:xfrm>
            <a:off x="1285875" y="2971800"/>
            <a:ext cx="76200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962400"/>
            <a:ext cx="1295400" cy="523220"/>
          </a:xfrm>
          <a:prstGeom prst="rect">
            <a:avLst/>
          </a:prstGeom>
          <a:noFill/>
        </p:spPr>
        <p:txBody>
          <a:bodyPr wrap="square" rtlCol="0">
            <a:spAutoFit/>
          </a:bodyPr>
          <a:lstStyle/>
          <a:p>
            <a:r>
              <a:rPr lang="en-US" sz="2800" dirty="0" smtClean="0">
                <a:solidFill>
                  <a:srgbClr val="FF0000"/>
                </a:solidFill>
              </a:rPr>
              <a:t>Step 2B</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err="1" smtClean="0"/>
              <a:t>Torsional</a:t>
            </a:r>
            <a:r>
              <a:rPr lang="en-US" dirty="0" smtClean="0"/>
              <a:t> Oscillations</a:t>
            </a:r>
            <a:endParaRPr lang="en-US" dirty="0"/>
          </a:p>
        </p:txBody>
      </p:sp>
      <p:sp>
        <p:nvSpPr>
          <p:cNvPr id="5" name="TextBox 4"/>
          <p:cNvSpPr txBox="1"/>
          <p:nvPr/>
        </p:nvSpPr>
        <p:spPr>
          <a:xfrm>
            <a:off x="685800" y="4572000"/>
            <a:ext cx="7848600" cy="1200329"/>
          </a:xfrm>
          <a:prstGeom prst="rect">
            <a:avLst/>
          </a:prstGeom>
          <a:noFill/>
        </p:spPr>
        <p:txBody>
          <a:bodyPr wrap="square" rtlCol="0">
            <a:spAutoFit/>
          </a:bodyPr>
          <a:lstStyle/>
          <a:p>
            <a:r>
              <a:rPr lang="en-US" sz="2400" dirty="0" smtClean="0"/>
              <a:t>The average flat-field from all observations prior to 1986 has been removed from the observed velocities.  This flat field was made North/South symmetric.  </a:t>
            </a:r>
            <a:endParaRPr lang="en-US" sz="2400" dirty="0"/>
          </a:p>
        </p:txBody>
      </p:sp>
      <p:pic>
        <p:nvPicPr>
          <p:cNvPr id="7" name="Content Placeholder 6" descr="torsional_old.png"/>
          <p:cNvPicPr>
            <a:picLocks noGrp="1" noChangeAspect="1"/>
          </p:cNvPicPr>
          <p:nvPr>
            <p:ph idx="1"/>
          </p:nvPr>
        </p:nvPicPr>
        <p:blipFill>
          <a:blip r:embed="rId2" cstate="print"/>
          <a:stretch>
            <a:fillRect/>
          </a:stretch>
        </p:blipFill>
        <p:spPr>
          <a:xfrm>
            <a:off x="457200" y="1188720"/>
            <a:ext cx="8229600" cy="33352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err="1" smtClean="0"/>
              <a:t>Torsional</a:t>
            </a:r>
            <a:r>
              <a:rPr lang="en-US" dirty="0" smtClean="0"/>
              <a:t> Oscillations, no Flat-field</a:t>
            </a:r>
            <a:endParaRPr lang="en-US" dirty="0"/>
          </a:p>
        </p:txBody>
      </p:sp>
      <p:pic>
        <p:nvPicPr>
          <p:cNvPr id="4" name="Content Placeholder 3" descr="torsional_old_nopelt.png"/>
          <p:cNvPicPr>
            <a:picLocks noGrp="1" noChangeAspect="1"/>
          </p:cNvPicPr>
          <p:nvPr>
            <p:ph idx="1"/>
          </p:nvPr>
        </p:nvPicPr>
        <p:blipFill>
          <a:blip r:embed="rId2" cstate="print"/>
          <a:stretch>
            <a:fillRect/>
          </a:stretch>
        </p:blipFill>
        <p:spPr>
          <a:xfrm>
            <a:off x="457200" y="1190625"/>
            <a:ext cx="8229600" cy="3335238"/>
          </a:xfrm>
        </p:spPr>
      </p:pic>
      <p:sp>
        <p:nvSpPr>
          <p:cNvPr id="5" name="TextBox 4"/>
          <p:cNvSpPr txBox="1"/>
          <p:nvPr/>
        </p:nvSpPr>
        <p:spPr>
          <a:xfrm>
            <a:off x="457200" y="4876800"/>
            <a:ext cx="8229600" cy="830997"/>
          </a:xfrm>
          <a:prstGeom prst="rect">
            <a:avLst/>
          </a:prstGeom>
          <a:noFill/>
        </p:spPr>
        <p:txBody>
          <a:bodyPr wrap="square" rtlCol="0">
            <a:spAutoFit/>
          </a:bodyPr>
          <a:lstStyle/>
          <a:p>
            <a:r>
              <a:rPr lang="en-US" sz="2400" dirty="0" smtClean="0"/>
              <a:t>The flat field has altered the differential rotation law but left unchanged the north/south asymmetry.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from Steps 1 and 2A</a:t>
            </a:r>
            <a:endParaRPr lang="en-US" dirty="0"/>
          </a:p>
        </p:txBody>
      </p:sp>
      <p:sp>
        <p:nvSpPr>
          <p:cNvPr id="3" name="Content Placeholder 2"/>
          <p:cNvSpPr>
            <a:spLocks noGrp="1"/>
          </p:cNvSpPr>
          <p:nvPr>
            <p:ph idx="1"/>
          </p:nvPr>
        </p:nvSpPr>
        <p:spPr/>
        <p:txBody>
          <a:bodyPr/>
          <a:lstStyle/>
          <a:p>
            <a:r>
              <a:rPr lang="en-US" dirty="0" smtClean="0"/>
              <a:t>The Doppler-shift flat-field removal mostly removes deviations of the rotation rate from the </a:t>
            </a:r>
            <a:r>
              <a:rPr lang="en-US" spc="600" dirty="0" smtClean="0">
                <a:latin typeface="Symbol" pitchFamily="18" charset="2"/>
              </a:rPr>
              <a:t>W</a:t>
            </a:r>
            <a:r>
              <a:rPr lang="en-US" spc="600" dirty="0" smtClean="0"/>
              <a:t>=</a:t>
            </a:r>
            <a:r>
              <a:rPr lang="en-US" spc="600" dirty="0" smtClean="0">
                <a:latin typeface="CMMI12" pitchFamily="18" charset="0"/>
              </a:rPr>
              <a:t>A</a:t>
            </a:r>
            <a:r>
              <a:rPr lang="en-US" spc="600" dirty="0" smtClean="0">
                <a:latin typeface="Symbol" pitchFamily="18" charset="2"/>
              </a:rPr>
              <a:t>+</a:t>
            </a:r>
            <a:r>
              <a:rPr lang="en-US" spc="600" dirty="0" smtClean="0">
                <a:latin typeface="CMMI12" pitchFamily="18" charset="0"/>
              </a:rPr>
              <a:t>B</a:t>
            </a:r>
            <a:r>
              <a:rPr lang="en-US" dirty="0" smtClean="0">
                <a:latin typeface="CMR12" pitchFamily="18" charset="0"/>
              </a:rPr>
              <a:t>cos</a:t>
            </a:r>
            <a:r>
              <a:rPr lang="en-US" sz="3600" spc="600" baseline="30000" dirty="0" smtClean="0">
                <a:latin typeface="CMMI12" pitchFamily="18" charset="0"/>
              </a:rPr>
              <a:t>2</a:t>
            </a:r>
            <a:r>
              <a:rPr lang="en-US" dirty="0" smtClean="0">
                <a:latin typeface="Symbol" pitchFamily="18" charset="2"/>
              </a:rPr>
              <a:t>(</a:t>
            </a:r>
            <a:r>
              <a:rPr lang="en-US" dirty="0" smtClean="0">
                <a:latin typeface="CMMI12" pitchFamily="18" charset="0"/>
              </a:rPr>
              <a:t>b</a:t>
            </a:r>
            <a:r>
              <a:rPr lang="en-US" spc="600" dirty="0" smtClean="0">
                <a:latin typeface="Symbol" pitchFamily="18" charset="2"/>
              </a:rPr>
              <a:t>)</a:t>
            </a:r>
            <a:r>
              <a:rPr lang="en-US" spc="600" dirty="0" smtClean="0"/>
              <a:t>+</a:t>
            </a:r>
            <a:r>
              <a:rPr lang="en-US" spc="600" dirty="0" smtClean="0">
                <a:latin typeface="CMMI12" pitchFamily="18" charset="0"/>
              </a:rPr>
              <a:t>C</a:t>
            </a:r>
            <a:r>
              <a:rPr lang="en-US" dirty="0" smtClean="0">
                <a:latin typeface="CMR12" pitchFamily="18" charset="0"/>
              </a:rPr>
              <a:t>cos</a:t>
            </a:r>
            <a:r>
              <a:rPr lang="en-US" sz="3600" spc="600" baseline="30000" dirty="0" smtClean="0">
                <a:latin typeface="CMMI12" pitchFamily="18" charset="0"/>
              </a:rPr>
              <a:t>4</a:t>
            </a:r>
            <a:r>
              <a:rPr lang="en-US" dirty="0" smtClean="0">
                <a:latin typeface="Symbol" pitchFamily="18" charset="2"/>
              </a:rPr>
              <a:t>(</a:t>
            </a:r>
            <a:r>
              <a:rPr lang="en-US" dirty="0" smtClean="0">
                <a:latin typeface="CMMI12" pitchFamily="18" charset="0"/>
              </a:rPr>
              <a:t>b</a:t>
            </a:r>
            <a:r>
              <a:rPr lang="en-US" spc="800" dirty="0" smtClean="0">
                <a:latin typeface="Symbol" pitchFamily="18" charset="2"/>
              </a:rPr>
              <a:t>)</a:t>
            </a:r>
            <a:r>
              <a:rPr lang="en-US" dirty="0" smtClean="0"/>
              <a:t>fit.  We allow </a:t>
            </a:r>
            <a:r>
              <a:rPr lang="en-US" dirty="0" smtClean="0">
                <a:latin typeface="CMMI12" pitchFamily="18" charset="0"/>
              </a:rPr>
              <a:t>A</a:t>
            </a:r>
            <a:r>
              <a:rPr lang="en-US" dirty="0" smtClean="0"/>
              <a:t> to vary but keep </a:t>
            </a:r>
            <a:r>
              <a:rPr lang="en-US" dirty="0" smtClean="0">
                <a:latin typeface="CMMI12" pitchFamily="18" charset="0"/>
              </a:rPr>
              <a:t>B</a:t>
            </a:r>
            <a:r>
              <a:rPr lang="en-US" dirty="0" smtClean="0"/>
              <a:t> and </a:t>
            </a:r>
            <a:r>
              <a:rPr lang="en-US" dirty="0" smtClean="0">
                <a:latin typeface="CMMI12" pitchFamily="18" charset="0"/>
              </a:rPr>
              <a:t>C</a:t>
            </a:r>
            <a:r>
              <a:rPr lang="en-US" dirty="0" smtClean="0"/>
              <a:t> fixed.</a:t>
            </a:r>
          </a:p>
          <a:p>
            <a:r>
              <a:rPr lang="en-US" dirty="0" smtClean="0"/>
              <a:t>There may be some scattered light, atmospheric refraction effects we have not yet identified.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6712</TotalTime>
  <Words>1349</Words>
  <Application>Microsoft Office PowerPoint</Application>
  <PresentationFormat>On-screen Show (4:3)</PresentationFormat>
  <Paragraphs>87</Paragraphs>
  <Slides>27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Symbol</vt:lpstr>
      <vt:lpstr>CMMI12</vt:lpstr>
      <vt:lpstr>CMR12</vt:lpstr>
      <vt:lpstr>CMMIB10</vt:lpstr>
      <vt:lpstr>Office Theme</vt:lpstr>
      <vt:lpstr>Custom Design</vt:lpstr>
      <vt:lpstr>Dynamics and Magnetics of the Solar Surface</vt:lpstr>
      <vt:lpstr>AGU Fall 2012 ― Abstract# SH52C-01</vt:lpstr>
      <vt:lpstr>What is the question? What are the uncertainties?</vt:lpstr>
      <vt:lpstr>A Brief History of the MWO Project</vt:lpstr>
      <vt:lpstr>Velocity Reductions and Rereductions</vt:lpstr>
      <vt:lpstr>Data Reductions (cont.)</vt:lpstr>
      <vt:lpstr>Torsional Oscillations</vt:lpstr>
      <vt:lpstr>Torsional Oscillations, no Flat-field</vt:lpstr>
      <vt:lpstr>Conclusion from Steps 1 and 2A</vt:lpstr>
      <vt:lpstr>The New Reduction</vt:lpstr>
      <vt:lpstr>Zonal Velocities, New Reduction</vt:lpstr>
      <vt:lpstr>Comparison between old and new</vt:lpstr>
      <vt:lpstr>Comments</vt:lpstr>
      <vt:lpstr>Torsional Oscillations, new reduction after flat field</vt:lpstr>
      <vt:lpstr>Slide 15</vt:lpstr>
      <vt:lpstr>The North/South asymmetry in the flat fielded new reduction</vt:lpstr>
      <vt:lpstr>The Meridional Circulation</vt:lpstr>
      <vt:lpstr>The north/south asymmetry in the meridional circulation</vt:lpstr>
      <vt:lpstr>The Magnetic field</vt:lpstr>
      <vt:lpstr>Br versus time for six latitudes.</vt:lpstr>
      <vt:lpstr>Times of polarity reversal</vt:lpstr>
      <vt:lpstr>Details of the reversals, 21, 22</vt:lpstr>
      <vt:lpstr>Details of the reversals, 23, 24</vt:lpstr>
      <vt:lpstr>Summary</vt:lpstr>
      <vt:lpstr>Summary (cont.)</vt:lpstr>
      <vt:lpstr>Rotation Derived at Step 1</vt:lpstr>
      <vt:lpstr>Rotation Derived at Step 1 restricted to times of large |b0|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and Magnetics of the Solar Surface</dc:title>
  <dc:creator>rulrich</dc:creator>
  <cp:lastModifiedBy>rulrich</cp:lastModifiedBy>
  <cp:revision>316</cp:revision>
  <dcterms:created xsi:type="dcterms:W3CDTF">2012-11-28T16:05:08Z</dcterms:created>
  <dcterms:modified xsi:type="dcterms:W3CDTF">2014-09-08T17:39:23Z</dcterms:modified>
</cp:coreProperties>
</file>